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6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B692A1-2922-43E5-ADD6-25D875FB902D}" v="9" dt="2024-02-22T20:45:42.7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C273-B95E-C365-E6CF-DC2B2CE4B4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DB6697-0BBE-32F3-B25C-7E3F85363B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D4E18E-1129-4B45-2FC2-8940CDF41F87}"/>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5" name="Footer Placeholder 4">
            <a:extLst>
              <a:ext uri="{FF2B5EF4-FFF2-40B4-BE49-F238E27FC236}">
                <a16:creationId xmlns:a16="http://schemas.microsoft.com/office/drawing/2014/main" id="{F0CCBACD-7662-1B2B-5E3A-353CB317D2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EF962-AEA2-EE06-15F8-6252A13E5E4C}"/>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287708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BF9F-A803-E497-7A39-0BD0BE3AFB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E5318A-E844-5A60-AE14-18B94E083E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3BEAB3-905E-238F-EE55-3C1A35EB0AA6}"/>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5" name="Footer Placeholder 4">
            <a:extLst>
              <a:ext uri="{FF2B5EF4-FFF2-40B4-BE49-F238E27FC236}">
                <a16:creationId xmlns:a16="http://schemas.microsoft.com/office/drawing/2014/main" id="{6F799FE3-17C6-DC27-F7BF-980B99D55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3AF2D-9AC5-6AAA-AC62-F7878D82607E}"/>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167266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DC69C0-0922-10DC-6B56-85B210D408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2F0F5B-6941-FD4F-CDCC-1C5EFF6AB4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20347-0529-44D0-7478-32BBFDD603F1}"/>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5" name="Footer Placeholder 4">
            <a:extLst>
              <a:ext uri="{FF2B5EF4-FFF2-40B4-BE49-F238E27FC236}">
                <a16:creationId xmlns:a16="http://schemas.microsoft.com/office/drawing/2014/main" id="{93279830-7DBA-C076-5D4D-0060CBD43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CD4D09-EB43-3FD1-4A8E-D2C6AFEBBEB7}"/>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74425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97F5D-FAC4-A9EF-17A4-7F6D3BF7D6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1404E5-E3CC-28A9-0CD7-20F10DAC28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4D763E-CBBA-F578-0535-5E7E28434E2B}"/>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5" name="Footer Placeholder 4">
            <a:extLst>
              <a:ext uri="{FF2B5EF4-FFF2-40B4-BE49-F238E27FC236}">
                <a16:creationId xmlns:a16="http://schemas.microsoft.com/office/drawing/2014/main" id="{882BA5FD-B6FD-FC47-E9D9-F79D914B5E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D444C-FFDF-F680-2EC3-C173DF947E01}"/>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127339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2429-D54C-AD49-C83D-751F6BAB22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392C1B-5D48-79F1-396A-1D2F8A9FAC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EBD10B-FA76-7248-E8FE-FED33F320399}"/>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5" name="Footer Placeholder 4">
            <a:extLst>
              <a:ext uri="{FF2B5EF4-FFF2-40B4-BE49-F238E27FC236}">
                <a16:creationId xmlns:a16="http://schemas.microsoft.com/office/drawing/2014/main" id="{33C5D26A-D1ED-C3D3-F336-D78D149455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754EB-CBDB-A3FE-3EC2-F67F580C0031}"/>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25427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E875-0956-9E52-1589-3672C4E685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13CED6-E314-8EDA-7FAA-FB302B1587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734EA0-1F78-564A-20AB-DB33B77E22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D546B5-D296-9B50-B6FC-65DF79AD0029}"/>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6" name="Footer Placeholder 5">
            <a:extLst>
              <a:ext uri="{FF2B5EF4-FFF2-40B4-BE49-F238E27FC236}">
                <a16:creationId xmlns:a16="http://schemas.microsoft.com/office/drawing/2014/main" id="{925D1762-D9FA-0A1A-CABD-9D1019EC7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0BBF1-D7E0-7DD0-1621-6BEBB5664937}"/>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98120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E3C5-49F3-BEFD-8AB8-57D432C1EA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31913-B706-AB08-B557-22828630DB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743C5E-7454-78DD-73D8-42A8A83A95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9156D1-ABED-1AF7-982A-D5CD6093B1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42748F-3E88-EE81-4B8C-D39E160B76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7B4CA5-1363-9E2F-E4AE-AB7FF556B87F}"/>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8" name="Footer Placeholder 7">
            <a:extLst>
              <a:ext uri="{FF2B5EF4-FFF2-40B4-BE49-F238E27FC236}">
                <a16:creationId xmlns:a16="http://schemas.microsoft.com/office/drawing/2014/main" id="{52F9484A-FECF-07E1-D387-D985212394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26ACD7-655F-DB5D-0F3E-96611BE59983}"/>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335339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FDEC4-3D73-627D-9B36-DE77F1DF88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8BCDA1-9035-E72A-9C13-21E004D0387D}"/>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4" name="Footer Placeholder 3">
            <a:extLst>
              <a:ext uri="{FF2B5EF4-FFF2-40B4-BE49-F238E27FC236}">
                <a16:creationId xmlns:a16="http://schemas.microsoft.com/office/drawing/2014/main" id="{F9F19FD5-9988-F707-C398-D58281688F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A995A4-E7FB-1E8B-6E80-0C865CB4A93B}"/>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23707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A8A82F-9310-DA95-B7EE-F21AB7727904}"/>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3" name="Footer Placeholder 2">
            <a:extLst>
              <a:ext uri="{FF2B5EF4-FFF2-40B4-BE49-F238E27FC236}">
                <a16:creationId xmlns:a16="http://schemas.microsoft.com/office/drawing/2014/main" id="{7294B289-A052-F2C1-90EC-3D0CA0377F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DF3EFF-71A2-A80C-510D-274E4D911BD7}"/>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320218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828DB-5884-8EFF-A4FA-BE6CFF83E0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3BEC9D-5F0C-2F3C-6707-72C987F360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4610DF-D8A6-9FDE-8222-3B215EA59C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EB193-624F-FACA-87E2-18F9BA9378E5}"/>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6" name="Footer Placeholder 5">
            <a:extLst>
              <a:ext uri="{FF2B5EF4-FFF2-40B4-BE49-F238E27FC236}">
                <a16:creationId xmlns:a16="http://schemas.microsoft.com/office/drawing/2014/main" id="{3F6D451C-32ED-E07B-D964-077D0F0100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23EB06-7C14-C176-E478-1AA053981B1E}"/>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1164571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05E69-B315-88A5-9A9B-2226F1017F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E4827C-90FB-204B-845D-5001062F9D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1582FB-1568-E91C-FF04-31CA26FD1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0FD08-0041-FC3D-08F6-04BC1C2CA658}"/>
              </a:ext>
            </a:extLst>
          </p:cNvPr>
          <p:cNvSpPr>
            <a:spLocks noGrp="1"/>
          </p:cNvSpPr>
          <p:nvPr>
            <p:ph type="dt" sz="half" idx="10"/>
          </p:nvPr>
        </p:nvSpPr>
        <p:spPr/>
        <p:txBody>
          <a:bodyPr/>
          <a:lstStyle/>
          <a:p>
            <a:fld id="{60AD37A4-DF31-4A8E-B242-A6D0C2C74CB4}" type="datetimeFigureOut">
              <a:rPr lang="en-US" smtClean="0"/>
              <a:t>2/22/2024</a:t>
            </a:fld>
            <a:endParaRPr lang="en-US"/>
          </a:p>
        </p:txBody>
      </p:sp>
      <p:sp>
        <p:nvSpPr>
          <p:cNvPr id="6" name="Footer Placeholder 5">
            <a:extLst>
              <a:ext uri="{FF2B5EF4-FFF2-40B4-BE49-F238E27FC236}">
                <a16:creationId xmlns:a16="http://schemas.microsoft.com/office/drawing/2014/main" id="{80EC9961-B640-5256-0906-A667C02082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09BE4-7E1D-6489-1C20-CEA1A2A664DF}"/>
              </a:ext>
            </a:extLst>
          </p:cNvPr>
          <p:cNvSpPr>
            <a:spLocks noGrp="1"/>
          </p:cNvSpPr>
          <p:nvPr>
            <p:ph type="sldNum" sz="quarter" idx="12"/>
          </p:nvPr>
        </p:nvSpPr>
        <p:spPr/>
        <p:txBody>
          <a:bodyPr/>
          <a:lstStyle/>
          <a:p>
            <a:fld id="{81C0B129-9AC8-49A7-9161-B90978E64185}" type="slidenum">
              <a:rPr lang="en-US" smtClean="0"/>
              <a:t>‹#›</a:t>
            </a:fld>
            <a:endParaRPr lang="en-US"/>
          </a:p>
        </p:txBody>
      </p:sp>
    </p:spTree>
    <p:extLst>
      <p:ext uri="{BB962C8B-B14F-4D97-AF65-F5344CB8AC3E}">
        <p14:creationId xmlns:p14="http://schemas.microsoft.com/office/powerpoint/2010/main" val="2221613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1580D6-A7F2-74D7-0F85-C425BBB2D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420892-DE98-2678-0849-BC87072292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0E503-8FFE-8DC4-3158-68CA2F304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0AD37A4-DF31-4A8E-B242-A6D0C2C74CB4}" type="datetimeFigureOut">
              <a:rPr lang="en-US" smtClean="0"/>
              <a:t>2/22/2024</a:t>
            </a:fld>
            <a:endParaRPr lang="en-US"/>
          </a:p>
        </p:txBody>
      </p:sp>
      <p:sp>
        <p:nvSpPr>
          <p:cNvPr id="5" name="Footer Placeholder 4">
            <a:extLst>
              <a:ext uri="{FF2B5EF4-FFF2-40B4-BE49-F238E27FC236}">
                <a16:creationId xmlns:a16="http://schemas.microsoft.com/office/drawing/2014/main" id="{31FAB1CF-D5C4-F98D-7A68-D687B832E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546CD4F-643C-250A-85A8-4D12E18ED2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C0B129-9AC8-49A7-9161-B90978E64185}" type="slidenum">
              <a:rPr lang="en-US" smtClean="0"/>
              <a:t>‹#›</a:t>
            </a:fld>
            <a:endParaRPr lang="en-US"/>
          </a:p>
        </p:txBody>
      </p:sp>
    </p:spTree>
    <p:extLst>
      <p:ext uri="{BB962C8B-B14F-4D97-AF65-F5344CB8AC3E}">
        <p14:creationId xmlns:p14="http://schemas.microsoft.com/office/powerpoint/2010/main" val="224312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standing together&#10;&#10;Description automatically generated">
            <a:extLst>
              <a:ext uri="{FF2B5EF4-FFF2-40B4-BE49-F238E27FC236}">
                <a16:creationId xmlns:a16="http://schemas.microsoft.com/office/drawing/2014/main" id="{1E0C7CD7-869F-32C6-0BD1-2FF25478B0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267" y="851140"/>
            <a:ext cx="3023402" cy="2102107"/>
          </a:xfrm>
          <a:prstGeom prst="rect">
            <a:avLst/>
          </a:prstGeom>
        </p:spPr>
      </p:pic>
      <p:pic>
        <p:nvPicPr>
          <p:cNvPr id="5" name="Picture 4" descr="A person on a field with cows&#10;&#10;Description automatically generated">
            <a:extLst>
              <a:ext uri="{FF2B5EF4-FFF2-40B4-BE49-F238E27FC236}">
                <a16:creationId xmlns:a16="http://schemas.microsoft.com/office/drawing/2014/main" id="{6CD3876A-CF17-D7F8-2CBD-D59A02582C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6401" y="813187"/>
            <a:ext cx="3611799" cy="2140060"/>
          </a:xfrm>
          <a:prstGeom prst="rect">
            <a:avLst/>
          </a:prstGeom>
        </p:spPr>
      </p:pic>
      <p:pic>
        <p:nvPicPr>
          <p:cNvPr id="11" name="Picture 10">
            <a:extLst>
              <a:ext uri="{FF2B5EF4-FFF2-40B4-BE49-F238E27FC236}">
                <a16:creationId xmlns:a16="http://schemas.microsoft.com/office/drawing/2014/main" id="{AC8168BF-C34F-9455-95AF-26FB68AC2958}"/>
              </a:ext>
            </a:extLst>
          </p:cNvPr>
          <p:cNvPicPr>
            <a:picLocks noChangeAspect="1"/>
          </p:cNvPicPr>
          <p:nvPr/>
        </p:nvPicPr>
        <p:blipFill>
          <a:blip r:embed="rId4"/>
          <a:stretch>
            <a:fillRect/>
          </a:stretch>
        </p:blipFill>
        <p:spPr>
          <a:xfrm>
            <a:off x="8328932" y="813187"/>
            <a:ext cx="2899936" cy="2140060"/>
          </a:xfrm>
          <a:prstGeom prst="rect">
            <a:avLst/>
          </a:prstGeom>
        </p:spPr>
      </p:pic>
      <p:sp>
        <p:nvSpPr>
          <p:cNvPr id="13" name="TextBox 12">
            <a:extLst>
              <a:ext uri="{FF2B5EF4-FFF2-40B4-BE49-F238E27FC236}">
                <a16:creationId xmlns:a16="http://schemas.microsoft.com/office/drawing/2014/main" id="{5F1822F7-FC35-F71A-17CC-9C3A649B64B4}"/>
              </a:ext>
            </a:extLst>
          </p:cNvPr>
          <p:cNvSpPr txBox="1"/>
          <p:nvPr/>
        </p:nvSpPr>
        <p:spPr>
          <a:xfrm>
            <a:off x="0" y="0"/>
            <a:ext cx="12192000" cy="707886"/>
          </a:xfrm>
          <a:prstGeom prst="rect">
            <a:avLst/>
          </a:prstGeom>
          <a:noFill/>
        </p:spPr>
        <p:txBody>
          <a:bodyPr wrap="square">
            <a:spAutoFit/>
          </a:bodyPr>
          <a:lstStyle/>
          <a:p>
            <a:pPr marL="0" marR="0" algn="ctr">
              <a:spcBef>
                <a:spcPts val="0"/>
              </a:spcBef>
              <a:spcAft>
                <a:spcPts val="80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Site selection criteria for the Raya irrigation farming project should consider various factors to ensure the success and sustainability of the project. </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C137C8B8-1647-2D68-9B54-552E4799DBF1}"/>
              </a:ext>
            </a:extLst>
          </p:cNvPr>
          <p:cNvSpPr txBox="1"/>
          <p:nvPr/>
        </p:nvSpPr>
        <p:spPr>
          <a:xfrm>
            <a:off x="632267" y="3130878"/>
            <a:ext cx="3023402" cy="1877437"/>
          </a:xfrm>
          <a:prstGeom prst="rect">
            <a:avLst/>
          </a:prstGeom>
          <a:solidFill>
            <a:schemeClr val="bg1">
              <a:lumMod val="85000"/>
            </a:schemeClr>
          </a:solidFill>
        </p:spPr>
        <p:txBody>
          <a:bodyPr wrap="square" rtlCol="0">
            <a:spAutoFit/>
          </a:bodyPr>
          <a:lstStyle/>
          <a:p>
            <a:r>
              <a:rPr lang="en-US" sz="2800" b="1" dirty="0"/>
              <a:t>Farmer:</a:t>
            </a:r>
          </a:p>
          <a:p>
            <a:pPr marL="457200" indent="-457200">
              <a:buSzPct val="130000"/>
              <a:buFont typeface="Arial" panose="020B0604020202020204" pitchFamily="34" charset="0"/>
              <a:buChar char="•"/>
            </a:pPr>
            <a:r>
              <a:rPr lang="en-US" sz="2000" dirty="0"/>
              <a:t>Family size</a:t>
            </a:r>
          </a:p>
          <a:p>
            <a:pPr marL="457200" indent="-457200">
              <a:buSzPct val="130000"/>
              <a:buFont typeface="Arial" panose="020B0604020202020204" pitchFamily="34" charset="0"/>
              <a:buChar char="•"/>
            </a:pPr>
            <a:r>
              <a:rPr lang="en-US" sz="2000" dirty="0"/>
              <a:t>Willingness</a:t>
            </a:r>
          </a:p>
          <a:p>
            <a:pPr marL="457200" indent="-457200">
              <a:buSzPct val="130000"/>
              <a:buFont typeface="Arial" panose="020B0604020202020204" pitchFamily="34" charset="0"/>
              <a:buChar char="•"/>
            </a:pPr>
            <a:r>
              <a:rPr lang="en-US" sz="2000" dirty="0"/>
              <a:t>Financial status</a:t>
            </a:r>
          </a:p>
          <a:p>
            <a:endParaRPr lang="en-US" sz="2800" dirty="0"/>
          </a:p>
        </p:txBody>
      </p:sp>
      <p:sp>
        <p:nvSpPr>
          <p:cNvPr id="15" name="TextBox 14">
            <a:extLst>
              <a:ext uri="{FF2B5EF4-FFF2-40B4-BE49-F238E27FC236}">
                <a16:creationId xmlns:a16="http://schemas.microsoft.com/office/drawing/2014/main" id="{7A14D8F7-2773-129F-1AF1-683878E6713F}"/>
              </a:ext>
            </a:extLst>
          </p:cNvPr>
          <p:cNvSpPr txBox="1"/>
          <p:nvPr/>
        </p:nvSpPr>
        <p:spPr>
          <a:xfrm>
            <a:off x="4186401" y="3130877"/>
            <a:ext cx="3611800" cy="2369880"/>
          </a:xfrm>
          <a:prstGeom prst="rect">
            <a:avLst/>
          </a:prstGeom>
          <a:solidFill>
            <a:schemeClr val="bg1">
              <a:lumMod val="85000"/>
            </a:schemeClr>
          </a:solidFill>
        </p:spPr>
        <p:txBody>
          <a:bodyPr wrap="square" rtlCol="0">
            <a:spAutoFit/>
          </a:bodyPr>
          <a:lstStyle/>
          <a:p>
            <a:r>
              <a:rPr lang="en-US" sz="2800" b="1" dirty="0"/>
              <a:t>Farmland:</a:t>
            </a:r>
          </a:p>
          <a:p>
            <a:pPr marL="457200" indent="-457200">
              <a:buSzPct val="130000"/>
              <a:buFont typeface="Arial" panose="020B0604020202020204" pitchFamily="34" charset="0"/>
              <a:buChar char="•"/>
            </a:pPr>
            <a:r>
              <a:rPr lang="en-US" sz="2000" dirty="0"/>
              <a:t>Land size</a:t>
            </a:r>
          </a:p>
          <a:p>
            <a:pPr marL="457200" indent="-457200">
              <a:buSzPct val="130000"/>
              <a:buFont typeface="Arial" panose="020B0604020202020204" pitchFamily="34" charset="0"/>
              <a:buChar char="•"/>
            </a:pPr>
            <a:r>
              <a:rPr lang="en-US" sz="2000" dirty="0"/>
              <a:t>Land use (suitable for Irrigation)</a:t>
            </a:r>
          </a:p>
          <a:p>
            <a:pPr marL="457200" indent="-457200">
              <a:buSzPct val="130000"/>
              <a:buFont typeface="Arial" panose="020B0604020202020204" pitchFamily="34" charset="0"/>
              <a:buChar char="•"/>
            </a:pPr>
            <a:r>
              <a:rPr lang="en-US" sz="2000" dirty="0"/>
              <a:t>Distance from water source </a:t>
            </a:r>
            <a:endParaRPr lang="en-US" sz="2800" dirty="0"/>
          </a:p>
          <a:p>
            <a:pPr marL="457200" indent="-457200">
              <a:buSzPct val="130000"/>
              <a:buFont typeface="Arial" panose="020B0604020202020204" pitchFamily="34" charset="0"/>
              <a:buChar char="•"/>
            </a:pPr>
            <a:r>
              <a:rPr lang="en-US" sz="2000" dirty="0"/>
              <a:t>Water volume needed</a:t>
            </a:r>
          </a:p>
        </p:txBody>
      </p:sp>
      <p:sp>
        <p:nvSpPr>
          <p:cNvPr id="16" name="TextBox 15">
            <a:extLst>
              <a:ext uri="{FF2B5EF4-FFF2-40B4-BE49-F238E27FC236}">
                <a16:creationId xmlns:a16="http://schemas.microsoft.com/office/drawing/2014/main" id="{0B7CE787-7ABC-C95C-BEAB-19D971E39298}"/>
              </a:ext>
            </a:extLst>
          </p:cNvPr>
          <p:cNvSpPr txBox="1"/>
          <p:nvPr/>
        </p:nvSpPr>
        <p:spPr>
          <a:xfrm>
            <a:off x="8328932" y="3130876"/>
            <a:ext cx="3023402" cy="2062103"/>
          </a:xfrm>
          <a:prstGeom prst="rect">
            <a:avLst/>
          </a:prstGeom>
          <a:solidFill>
            <a:schemeClr val="bg1">
              <a:lumMod val="85000"/>
            </a:schemeClr>
          </a:solidFill>
        </p:spPr>
        <p:txBody>
          <a:bodyPr wrap="square" rtlCol="0">
            <a:spAutoFit/>
          </a:bodyPr>
          <a:lstStyle/>
          <a:p>
            <a:r>
              <a:rPr lang="en-US" sz="2800" b="1" dirty="0"/>
              <a:t>Water Source:</a:t>
            </a:r>
          </a:p>
          <a:p>
            <a:pPr marL="457200" indent="-457200">
              <a:buSzPct val="130000"/>
              <a:buFont typeface="Arial" panose="020B0604020202020204" pitchFamily="34" charset="0"/>
              <a:buChar char="•"/>
            </a:pPr>
            <a:r>
              <a:rPr lang="en-US" sz="2000" dirty="0"/>
              <a:t>Location</a:t>
            </a:r>
          </a:p>
          <a:p>
            <a:pPr marL="457200" indent="-457200">
              <a:buSzPct val="130000"/>
              <a:buFont typeface="Arial" panose="020B0604020202020204" pitchFamily="34" charset="0"/>
              <a:buChar char="•"/>
            </a:pPr>
            <a:r>
              <a:rPr lang="en-US" sz="2000" dirty="0"/>
              <a:t>Water level </a:t>
            </a:r>
          </a:p>
          <a:p>
            <a:pPr marL="457200" indent="-457200">
              <a:buSzPct val="130000"/>
              <a:buFont typeface="Arial" panose="020B0604020202020204" pitchFamily="34" charset="0"/>
              <a:buChar char="•"/>
            </a:pPr>
            <a:r>
              <a:rPr lang="en-US" sz="2000" dirty="0"/>
              <a:t>Use condition</a:t>
            </a:r>
          </a:p>
          <a:p>
            <a:pPr marL="457200" indent="-457200">
              <a:buSzPct val="130000"/>
              <a:buFont typeface="Arial" panose="020B0604020202020204" pitchFamily="34" charset="0"/>
              <a:buChar char="•"/>
            </a:pPr>
            <a:r>
              <a:rPr lang="en-US" sz="2000" dirty="0"/>
              <a:t>Ownership</a:t>
            </a:r>
          </a:p>
          <a:p>
            <a:pPr marL="457200" indent="-457200">
              <a:buSzPct val="130000"/>
              <a:buFont typeface="Arial" panose="020B0604020202020204" pitchFamily="34" charset="0"/>
              <a:buChar char="•"/>
            </a:pPr>
            <a:r>
              <a:rPr lang="en-US" sz="2000" dirty="0"/>
              <a:t>Access (permit)</a:t>
            </a:r>
          </a:p>
        </p:txBody>
      </p:sp>
      <p:sp>
        <p:nvSpPr>
          <p:cNvPr id="17" name="TextBox 16">
            <a:extLst>
              <a:ext uri="{FF2B5EF4-FFF2-40B4-BE49-F238E27FC236}">
                <a16:creationId xmlns:a16="http://schemas.microsoft.com/office/drawing/2014/main" id="{E711E2EB-DD2F-8F40-846F-738568716EB3}"/>
              </a:ext>
            </a:extLst>
          </p:cNvPr>
          <p:cNvSpPr txBox="1"/>
          <p:nvPr/>
        </p:nvSpPr>
        <p:spPr>
          <a:xfrm>
            <a:off x="0" y="5652917"/>
            <a:ext cx="12192000" cy="1200329"/>
          </a:xfrm>
          <a:prstGeom prst="rect">
            <a:avLst/>
          </a:prstGeom>
          <a:noFill/>
        </p:spPr>
        <p:txBody>
          <a:bodyPr wrap="square">
            <a:spAutoFit/>
          </a:bodyPr>
          <a:lstStyle/>
          <a:p>
            <a:pPr marL="0" marR="0">
              <a:spcBef>
                <a:spcPts val="0"/>
              </a:spcBef>
              <a:spcAft>
                <a:spcPts val="800"/>
              </a:spcAft>
            </a:pPr>
            <a:r>
              <a:rPr lang="en-US" kern="0" dirty="0">
                <a:latin typeface="Times New Roman" panose="02020603050405020304" pitchFamily="18" charset="0"/>
                <a:ea typeface="Aptos" panose="020B0004020202020204" pitchFamily="34" charset="0"/>
                <a:cs typeface="Times New Roman" panose="02020603050405020304" pitchFamily="18" charset="0"/>
              </a:rPr>
              <a:t>Gather the information above (add more if needed). Select a farmland and family for the pilot program that meet the selection criteria. Select a farmland that is owned by a farmer family with financial stress, with farm that is suitable for irrigation farming and close to a water source that have enough water for farming with permission to use. Consider the energy required to move the water from the water source to the farmland. </a:t>
            </a:r>
          </a:p>
        </p:txBody>
      </p:sp>
    </p:spTree>
    <p:extLst>
      <p:ext uri="{BB962C8B-B14F-4D97-AF65-F5344CB8AC3E}">
        <p14:creationId xmlns:p14="http://schemas.microsoft.com/office/powerpoint/2010/main" val="129051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C5B23B-D228-79FF-FE3D-2E097843E8BD}"/>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43C8D07F-EAEC-695E-CA1C-CB410E9DAC2F}"/>
              </a:ext>
            </a:extLst>
          </p:cNvPr>
          <p:cNvSpPr txBox="1"/>
          <p:nvPr/>
        </p:nvSpPr>
        <p:spPr>
          <a:xfrm>
            <a:off x="170121" y="163225"/>
            <a:ext cx="11695814" cy="2558393"/>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Environmental Considerations:</a:t>
            </a:r>
          </a:p>
          <a:p>
            <a:pPr marR="0" lvl="0">
              <a:lnSpc>
                <a:spcPct val="115000"/>
              </a:lnSpc>
              <a:spcBef>
                <a:spcPts val="0"/>
              </a:spcBef>
              <a:spcAft>
                <a:spcPts val="800"/>
              </a:spcAft>
            </a:pP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742950" marR="0" lvl="1" indent="-28575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Assess potential environmental impacts of irrigation, such as water depletion and soil degradation.</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742950" marR="0" lvl="1" indent="-28575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Ensure compliance with environmental regulations and standards.</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17046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F2696-4876-295E-0FF1-7ED89A25352B}"/>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8CF58762-7727-F644-E996-00DE1CCB9DDC}"/>
              </a:ext>
            </a:extLst>
          </p:cNvPr>
          <p:cNvSpPr txBox="1"/>
          <p:nvPr/>
        </p:nvSpPr>
        <p:spPr>
          <a:xfrm>
            <a:off x="170121" y="163225"/>
            <a:ext cx="10962167" cy="2983124"/>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Community Support and Participation:</a:t>
            </a:r>
          </a:p>
          <a:p>
            <a:pPr marR="0" lvl="0">
              <a:lnSpc>
                <a:spcPct val="115000"/>
              </a:lnSpc>
              <a:spcBef>
                <a:spcPts val="0"/>
              </a:spcBef>
              <a:spcAft>
                <a:spcPts val="800"/>
              </a:spcAft>
            </a:pP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742950" marR="0" lvl="1" indent="-285750">
              <a:lnSpc>
                <a:spcPct val="115000"/>
              </a:lnSpc>
              <a:spcBef>
                <a:spcPts val="0"/>
              </a:spcBef>
              <a:spcAft>
                <a:spcPts val="800"/>
              </a:spcAft>
              <a:buFont typeface="+mj-lt"/>
              <a:buAutoNum type="arabicPeriod"/>
            </a:pPr>
            <a:r>
              <a:rPr lang="en-US" sz="2400" kern="0" dirty="0">
                <a:effectLst/>
                <a:latin typeface="Arial" panose="020B0604020202020204" pitchFamily="34" charset="0"/>
                <a:ea typeface="Times New Roman" panose="02020603050405020304" pitchFamily="18" charset="0"/>
                <a:cs typeface="Arial" panose="020B0604020202020204" pitchFamily="34" charset="0"/>
              </a:rPr>
              <a:t>Engage with local communities to gauge their interest and willingness to participate in the irrigation project.</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742950" marR="0" lvl="1" indent="-285750">
              <a:lnSpc>
                <a:spcPct val="115000"/>
              </a:lnSpc>
              <a:spcBef>
                <a:spcPts val="0"/>
              </a:spcBef>
              <a:spcAft>
                <a:spcPts val="800"/>
              </a:spcAft>
              <a:buFont typeface="+mj-lt"/>
              <a:buAutoNum type="arabicPeriod"/>
            </a:pPr>
            <a:r>
              <a:rPr lang="en-US" sz="2400" kern="0" dirty="0">
                <a:effectLst/>
                <a:latin typeface="Arial" panose="020B0604020202020204" pitchFamily="34" charset="0"/>
                <a:ea typeface="Times New Roman" panose="02020603050405020304" pitchFamily="18" charset="0"/>
                <a:cs typeface="Arial" panose="020B0604020202020204" pitchFamily="34" charset="0"/>
              </a:rPr>
              <a:t>Collaborate with community leaders and stakeholders to ensure buy-in and support.</a:t>
            </a:r>
            <a:r>
              <a:rPr lang="en-US" sz="2400" kern="100" dirty="0">
                <a:effectLst/>
                <a:latin typeface="Arial" panose="020B0604020202020204" pitchFamily="34" charset="0"/>
                <a:ea typeface="Aptos" panose="020B0004020202020204" pitchFamily="34" charset="0"/>
                <a:cs typeface="Arial" panose="020B0604020202020204" pitchFamily="34" charset="0"/>
              </a:rPr>
              <a:t> </a:t>
            </a:r>
          </a:p>
        </p:txBody>
      </p:sp>
    </p:spTree>
    <p:extLst>
      <p:ext uri="{BB962C8B-B14F-4D97-AF65-F5344CB8AC3E}">
        <p14:creationId xmlns:p14="http://schemas.microsoft.com/office/powerpoint/2010/main" val="743204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B9035B-33E7-A1C8-C2B3-394B4F48F226}"/>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F2A33C2B-DCC6-1DAB-2B1D-349B046D2AE8}"/>
              </a:ext>
            </a:extLst>
          </p:cNvPr>
          <p:cNvSpPr txBox="1"/>
          <p:nvPr/>
        </p:nvSpPr>
        <p:spPr>
          <a:xfrm>
            <a:off x="170121" y="163225"/>
            <a:ext cx="12192000" cy="2983124"/>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Economic Viability:</a:t>
            </a:r>
          </a:p>
          <a:p>
            <a:pPr marR="0" lvl="0">
              <a:lnSpc>
                <a:spcPct val="115000"/>
              </a:lnSpc>
              <a:spcBef>
                <a:spcPts val="0"/>
              </a:spcBef>
              <a:spcAft>
                <a:spcPts val="800"/>
              </a:spcAft>
            </a:pP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Evaluate the potential economic benefits of the irrigation project for both individual farmers and the local economy.</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Consider factors such as potential increases in crop yield, income generation, and job creation.</a:t>
            </a:r>
            <a:r>
              <a:rPr lang="en-US" sz="2400" kern="100" dirty="0">
                <a:effectLst/>
                <a:latin typeface="Arial" panose="020B0604020202020204" pitchFamily="34" charset="0"/>
                <a:ea typeface="Aptos" panose="020B0004020202020204" pitchFamily="34" charset="0"/>
                <a:cs typeface="Arial" panose="020B0604020202020204" pitchFamily="34" charset="0"/>
              </a:rPr>
              <a:t> </a:t>
            </a:r>
          </a:p>
        </p:txBody>
      </p:sp>
    </p:spTree>
    <p:extLst>
      <p:ext uri="{BB962C8B-B14F-4D97-AF65-F5344CB8AC3E}">
        <p14:creationId xmlns:p14="http://schemas.microsoft.com/office/powerpoint/2010/main" val="160253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64A0B-9D39-FD42-B99B-D8F9DE50D0BB}"/>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B74DDE56-B5E7-5326-2518-6EB0CA9F91CB}"/>
              </a:ext>
            </a:extLst>
          </p:cNvPr>
          <p:cNvSpPr txBox="1"/>
          <p:nvPr/>
        </p:nvSpPr>
        <p:spPr>
          <a:xfrm>
            <a:off x="170121" y="163225"/>
            <a:ext cx="11249246" cy="2983124"/>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Long-Term Sustainability:</a:t>
            </a:r>
          </a:p>
          <a:p>
            <a:pPr marR="0" lvl="0">
              <a:lnSpc>
                <a:spcPct val="115000"/>
              </a:lnSpc>
              <a:spcBef>
                <a:spcPts val="0"/>
              </a:spcBef>
              <a:spcAft>
                <a:spcPts val="800"/>
              </a:spcAft>
            </a:pP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Assess the long-term sustainability of the selected sites in terms of water availability, soil fertility, and socio-economic factors.</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Implement measures for water conservation, soil management, and capacity building to ensure sustainability.</a:t>
            </a:r>
            <a:r>
              <a:rPr lang="en-US" sz="2400" kern="100" dirty="0">
                <a:effectLst/>
                <a:latin typeface="Arial" panose="020B0604020202020204" pitchFamily="34" charset="0"/>
                <a:ea typeface="Aptos" panose="020B0004020202020204" pitchFamily="34" charset="0"/>
                <a:cs typeface="Arial" panose="020B0604020202020204" pitchFamily="34" charset="0"/>
              </a:rPr>
              <a:t> </a:t>
            </a:r>
          </a:p>
        </p:txBody>
      </p:sp>
    </p:spTree>
    <p:extLst>
      <p:ext uri="{BB962C8B-B14F-4D97-AF65-F5344CB8AC3E}">
        <p14:creationId xmlns:p14="http://schemas.microsoft.com/office/powerpoint/2010/main" val="286365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35F7D3D-9AB5-2500-EC42-2E839B5A8540}"/>
              </a:ext>
            </a:extLst>
          </p:cNvPr>
          <p:cNvSpPr txBox="1"/>
          <p:nvPr/>
        </p:nvSpPr>
        <p:spPr>
          <a:xfrm>
            <a:off x="0" y="0"/>
            <a:ext cx="12192000" cy="1082540"/>
          </a:xfrm>
          <a:prstGeom prst="rect">
            <a:avLst/>
          </a:prstGeom>
          <a:noFill/>
        </p:spPr>
        <p:txBody>
          <a:bodyPr wrap="square">
            <a:spAutoFit/>
          </a:bodyPr>
          <a:lstStyle/>
          <a:p>
            <a:pPr marL="0" marR="0">
              <a:lnSpc>
                <a:spcPct val="115000"/>
              </a:lnSpc>
              <a:spcBef>
                <a:spcPts val="0"/>
              </a:spcBef>
              <a:spcAft>
                <a:spcPts val="800"/>
              </a:spcAft>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Site selection criteria for the Raya irrigation farming project should consider various factors to ensure the success and sustainability of the project. Here's a comprehensive list of criteria:</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mj-lt"/>
              <a:buAutoNum type="arabicPeriod"/>
            </a:pPr>
            <a:r>
              <a:rPr lang="en-US" sz="1500" b="1" kern="0" dirty="0">
                <a:effectLst/>
                <a:latin typeface="Times New Roman" panose="02020603050405020304" pitchFamily="18" charset="0"/>
                <a:ea typeface="Times New Roman" panose="02020603050405020304" pitchFamily="18" charset="0"/>
                <a:cs typeface="Times New Roman" panose="02020603050405020304" pitchFamily="18" charset="0"/>
              </a:rPr>
              <a:t>Farmers' Financial Situation:</a:t>
            </a:r>
            <a:endParaRPr lang="en-US" sz="15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70EE1914-15D6-B321-31C5-4BCEEA13D29A}"/>
              </a:ext>
            </a:extLst>
          </p:cNvPr>
          <p:cNvSpPr txBox="1"/>
          <p:nvPr/>
        </p:nvSpPr>
        <p:spPr>
          <a:xfrm>
            <a:off x="491756" y="1135705"/>
            <a:ext cx="11501770" cy="5478423"/>
          </a:xfrm>
          <a:prstGeom prst="rect">
            <a:avLst/>
          </a:prstGeom>
          <a:noFill/>
        </p:spPr>
        <p:txBody>
          <a:bodyPr wrap="square">
            <a:spAutoFit/>
          </a:bodyPr>
          <a:lstStyle/>
          <a:p>
            <a:r>
              <a:rPr lang="en-US" sz="1400" dirty="0">
                <a:latin typeface="Arial" panose="020B0604020202020204" pitchFamily="34" charset="0"/>
                <a:cs typeface="Arial" panose="020B0604020202020204" pitchFamily="34" charset="0"/>
              </a:rPr>
              <a:t>Determining the financial inability of farmers to afford irrigation projects without external assistance involves a thorough assessment of their financial capacity and resources. Here are the key steps and considerations:</a:t>
            </a:r>
          </a:p>
          <a:p>
            <a:endParaRPr lang="en-US" sz="1400" dirty="0">
              <a:latin typeface="Arial" panose="020B0604020202020204" pitchFamily="34" charset="0"/>
              <a:cs typeface="Arial" panose="020B0604020202020204" pitchFamily="34" charset="0"/>
            </a:endParaRPr>
          </a:p>
          <a:p>
            <a:pPr>
              <a:buFont typeface="+mj-lt"/>
              <a:buAutoNum type="arabicPeriod"/>
            </a:pPr>
            <a:r>
              <a:rPr lang="en-US" sz="1400" b="1" dirty="0">
                <a:latin typeface="Arial" panose="020B0604020202020204" pitchFamily="34" charset="0"/>
                <a:cs typeface="Arial" panose="020B0604020202020204" pitchFamily="34" charset="0"/>
              </a:rPr>
              <a:t>Financial Analysis:</a:t>
            </a:r>
            <a:endParaRPr lang="en-US" sz="1400" dirty="0">
              <a:latin typeface="Arial" panose="020B0604020202020204" pitchFamily="34" charset="0"/>
              <a:cs typeface="Arial" panose="020B0604020202020204" pitchFamily="34" charset="0"/>
            </a:endParaRPr>
          </a:p>
          <a:p>
            <a:pPr marL="742950" lvl="1" indent="-285750">
              <a:buFont typeface="+mj-lt"/>
              <a:buAutoNum type="arabicPeriod"/>
            </a:pPr>
            <a:r>
              <a:rPr lang="en-US" sz="1400" dirty="0">
                <a:latin typeface="Arial" panose="020B0604020202020204" pitchFamily="34" charset="0"/>
                <a:cs typeface="Arial" panose="020B0604020202020204" pitchFamily="34" charset="0"/>
              </a:rPr>
              <a:t>Conduct a comprehensive financial analysis of individual farmers or farming communities. This analysis should include:</a:t>
            </a:r>
          </a:p>
          <a:p>
            <a:pPr marL="1143000" lvl="2" indent="-228600">
              <a:buFont typeface="+mj-lt"/>
              <a:buAutoNum type="arabicPeriod"/>
            </a:pPr>
            <a:r>
              <a:rPr lang="en-US" sz="1400" dirty="0">
                <a:latin typeface="Arial" panose="020B0604020202020204" pitchFamily="34" charset="0"/>
                <a:cs typeface="Arial" panose="020B0604020202020204" pitchFamily="34" charset="0"/>
              </a:rPr>
              <a:t>Income sources: Evaluate farmers' income sources, including crop sales, livestock, off-farm employment, subsidies, and other sources of revenue.</a:t>
            </a:r>
          </a:p>
          <a:p>
            <a:pPr marL="1143000" lvl="2" indent="-228600">
              <a:buFont typeface="+mj-lt"/>
              <a:buAutoNum type="arabicPeriod"/>
            </a:pPr>
            <a:r>
              <a:rPr lang="en-US" sz="1400" dirty="0">
                <a:latin typeface="Arial" panose="020B0604020202020204" pitchFamily="34" charset="0"/>
                <a:cs typeface="Arial" panose="020B0604020202020204" pitchFamily="34" charset="0"/>
              </a:rPr>
              <a:t>Expenses: Assess farmers' expenses, including operational costs (seeds, fertilizers, pesticides), labor, land rent, equipment, utilities, and household expenses.</a:t>
            </a:r>
          </a:p>
          <a:p>
            <a:pPr>
              <a:buFont typeface="+mj-lt"/>
              <a:buAutoNum type="arabicPeriod"/>
            </a:pPr>
            <a:r>
              <a:rPr lang="en-US" sz="1400" b="1" dirty="0">
                <a:latin typeface="Arial" panose="020B0604020202020204" pitchFamily="34" charset="0"/>
                <a:cs typeface="Arial" panose="020B0604020202020204" pitchFamily="34" charset="0"/>
              </a:rPr>
              <a:t>Resource Ownership:</a:t>
            </a:r>
            <a:endParaRPr lang="en-US" sz="1400" dirty="0">
              <a:latin typeface="Arial" panose="020B0604020202020204" pitchFamily="34" charset="0"/>
              <a:cs typeface="Arial" panose="020B0604020202020204" pitchFamily="34" charset="0"/>
            </a:endParaRPr>
          </a:p>
          <a:p>
            <a:pPr marL="742950" lvl="1" indent="-285750">
              <a:buFont typeface="+mj-lt"/>
              <a:buAutoNum type="arabicPeriod"/>
            </a:pPr>
            <a:r>
              <a:rPr lang="en-US" sz="1400" dirty="0">
                <a:latin typeface="Arial" panose="020B0604020202020204" pitchFamily="34" charset="0"/>
                <a:cs typeface="Arial" panose="020B0604020202020204" pitchFamily="34" charset="0"/>
              </a:rPr>
              <a:t>Determine the extent of farmers' ownership of land and other productive resources. Limited land ownership or access to resources may indicate financial constraints.</a:t>
            </a:r>
          </a:p>
          <a:p>
            <a:pPr>
              <a:buFont typeface="+mj-lt"/>
              <a:buAutoNum type="arabicPeriod"/>
            </a:pPr>
            <a:r>
              <a:rPr lang="en-US" sz="1400" b="1" dirty="0">
                <a:latin typeface="Arial" panose="020B0604020202020204" pitchFamily="34" charset="0"/>
                <a:cs typeface="Arial" panose="020B0604020202020204" pitchFamily="34" charset="0"/>
              </a:rPr>
              <a:t>Indicators of Poverty:</a:t>
            </a:r>
            <a:endParaRPr lang="en-US" sz="1400" dirty="0">
              <a:latin typeface="Arial" panose="020B0604020202020204" pitchFamily="34" charset="0"/>
              <a:cs typeface="Arial" panose="020B0604020202020204" pitchFamily="34" charset="0"/>
            </a:endParaRPr>
          </a:p>
          <a:p>
            <a:pPr marL="742950" lvl="1" indent="-285750">
              <a:buFont typeface="+mj-lt"/>
              <a:buAutoNum type="arabicPeriod"/>
            </a:pPr>
            <a:r>
              <a:rPr lang="en-US" sz="1400" dirty="0">
                <a:latin typeface="Arial" panose="020B0604020202020204" pitchFamily="34" charset="0"/>
                <a:cs typeface="Arial" panose="020B0604020202020204" pitchFamily="34" charset="0"/>
              </a:rPr>
              <a:t>Utilize poverty indicators such as household income levels, access to basic services (education, healthcare), housing conditions, and nutritional status to assess farmers' economic status.</a:t>
            </a:r>
          </a:p>
          <a:p>
            <a:pPr>
              <a:buFont typeface="+mj-lt"/>
              <a:buAutoNum type="arabicPeriod"/>
            </a:pPr>
            <a:r>
              <a:rPr lang="en-US" sz="1400" b="1" dirty="0">
                <a:latin typeface="Arial" panose="020B0604020202020204" pitchFamily="34" charset="0"/>
                <a:cs typeface="Arial" panose="020B0604020202020204" pitchFamily="34" charset="0"/>
              </a:rPr>
              <a:t>Government Assistance Programs:</a:t>
            </a:r>
            <a:endParaRPr lang="en-US" sz="1400" dirty="0">
              <a:latin typeface="Arial" panose="020B0604020202020204" pitchFamily="34" charset="0"/>
              <a:cs typeface="Arial" panose="020B0604020202020204" pitchFamily="34" charset="0"/>
            </a:endParaRPr>
          </a:p>
          <a:p>
            <a:pPr marL="742950" lvl="1" indent="-285750">
              <a:buFont typeface="+mj-lt"/>
              <a:buAutoNum type="arabicPeriod"/>
            </a:pPr>
            <a:r>
              <a:rPr lang="en-US" sz="1400" dirty="0">
                <a:latin typeface="Arial" panose="020B0604020202020204" pitchFamily="34" charset="0"/>
                <a:cs typeface="Arial" panose="020B0604020202020204" pitchFamily="34" charset="0"/>
              </a:rPr>
              <a:t>Evaluate farmers' participation in government assistance programs, subsidies, or social safety nets. Dependence on external support may indicate financial vulnerability.</a:t>
            </a:r>
          </a:p>
          <a:p>
            <a:pPr>
              <a:buFont typeface="+mj-lt"/>
              <a:buAutoNum type="arabicPeriod"/>
            </a:pPr>
            <a:r>
              <a:rPr lang="en-US" sz="1400" b="1" dirty="0">
                <a:latin typeface="Arial" panose="020B0604020202020204" pitchFamily="34" charset="0"/>
                <a:cs typeface="Arial" panose="020B0604020202020204" pitchFamily="34" charset="0"/>
              </a:rPr>
              <a:t>Community and Stakeholder Consultation:</a:t>
            </a:r>
            <a:endParaRPr lang="en-US" sz="1400" dirty="0">
              <a:latin typeface="Arial" panose="020B0604020202020204" pitchFamily="34" charset="0"/>
              <a:cs typeface="Arial" panose="020B0604020202020204" pitchFamily="34" charset="0"/>
            </a:endParaRPr>
          </a:p>
          <a:p>
            <a:pPr marL="742950" lvl="1" indent="-285750">
              <a:buFont typeface="+mj-lt"/>
              <a:buAutoNum type="arabicPeriod"/>
            </a:pPr>
            <a:r>
              <a:rPr lang="en-US" sz="1400" dirty="0">
                <a:latin typeface="Arial" panose="020B0604020202020204" pitchFamily="34" charset="0"/>
                <a:cs typeface="Arial" panose="020B0604020202020204" pitchFamily="34" charset="0"/>
              </a:rPr>
              <a:t>Engage with local communities, agricultural cooperatives, and stakeholders to gather insights into farmers' financial challenges and needs.</a:t>
            </a:r>
          </a:p>
          <a:p>
            <a:pPr>
              <a:buFont typeface="+mj-lt"/>
              <a:buAutoNum type="arabicPeriod"/>
            </a:pPr>
            <a:r>
              <a:rPr lang="en-US" sz="1400" b="1" dirty="0">
                <a:latin typeface="Arial" panose="020B0604020202020204" pitchFamily="34" charset="0"/>
                <a:cs typeface="Arial" panose="020B0604020202020204" pitchFamily="34" charset="0"/>
              </a:rPr>
              <a:t>Comparative Analysis:</a:t>
            </a:r>
            <a:endParaRPr lang="en-US" sz="1400" dirty="0">
              <a:latin typeface="Arial" panose="020B0604020202020204" pitchFamily="34" charset="0"/>
              <a:cs typeface="Arial" panose="020B0604020202020204" pitchFamily="34" charset="0"/>
            </a:endParaRPr>
          </a:p>
          <a:p>
            <a:pPr marL="742950" lvl="1" indent="-285750">
              <a:buFont typeface="+mj-lt"/>
              <a:buAutoNum type="arabicPeriod"/>
            </a:pPr>
            <a:r>
              <a:rPr lang="en-US" sz="1400" dirty="0">
                <a:latin typeface="Arial" panose="020B0604020202020204" pitchFamily="34" charset="0"/>
                <a:cs typeface="Arial" panose="020B0604020202020204" pitchFamily="34" charset="0"/>
              </a:rPr>
              <a:t>Compare farmers' financial situation with regional or national averages to contextualize their economic status and identify disparities.</a:t>
            </a:r>
          </a:p>
          <a:p>
            <a:pPr>
              <a:buFont typeface="+mj-lt"/>
              <a:buAutoNum type="arabicPeriod"/>
            </a:pPr>
            <a:r>
              <a:rPr lang="en-US" sz="1400" b="1" dirty="0">
                <a:latin typeface="Arial" panose="020B0604020202020204" pitchFamily="34" charset="0"/>
                <a:cs typeface="Arial" panose="020B0604020202020204" pitchFamily="34" charset="0"/>
              </a:rPr>
              <a:t>Risk Assessment:</a:t>
            </a:r>
            <a:endParaRPr lang="en-US" sz="1400" dirty="0">
              <a:latin typeface="Arial" panose="020B0604020202020204" pitchFamily="34" charset="0"/>
              <a:cs typeface="Arial" panose="020B0604020202020204" pitchFamily="34" charset="0"/>
            </a:endParaRPr>
          </a:p>
          <a:p>
            <a:pPr marL="742950" lvl="1" indent="-285750">
              <a:buFont typeface="+mj-lt"/>
              <a:buAutoNum type="arabicPeriod"/>
            </a:pPr>
            <a:r>
              <a:rPr lang="en-US" sz="1400" dirty="0">
                <a:latin typeface="Arial" panose="020B0604020202020204" pitchFamily="34" charset="0"/>
                <a:cs typeface="Arial" panose="020B0604020202020204" pitchFamily="34" charset="0"/>
              </a:rPr>
              <a:t>Consider external factors that may exacerbate financial vulnerability, such as climate change, market fluctuations, and policy changes.</a:t>
            </a:r>
          </a:p>
        </p:txBody>
      </p:sp>
    </p:spTree>
    <p:extLst>
      <p:ext uri="{BB962C8B-B14F-4D97-AF65-F5344CB8AC3E}">
        <p14:creationId xmlns:p14="http://schemas.microsoft.com/office/powerpoint/2010/main" val="298924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F80B3-CA62-5F31-4FE0-776A4C6DEB6C}"/>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CF971F06-E019-59DB-AF69-A09C9BC0694A}"/>
              </a:ext>
            </a:extLst>
          </p:cNvPr>
          <p:cNvSpPr txBox="1"/>
          <p:nvPr/>
        </p:nvSpPr>
        <p:spPr>
          <a:xfrm>
            <a:off x="170121" y="163225"/>
            <a:ext cx="11504428" cy="6578981"/>
          </a:xfrm>
          <a:prstGeom prst="rect">
            <a:avLst/>
          </a:prstGeom>
          <a:noFill/>
        </p:spPr>
        <p:txBody>
          <a:bodyPr wrap="square">
            <a:spAutoFit/>
          </a:bodyPr>
          <a:lstStyle/>
          <a:p>
            <a:pPr marR="0" lvl="0">
              <a:lnSpc>
                <a:spcPct val="115000"/>
              </a:lnSpc>
              <a:spcBef>
                <a:spcPts val="0"/>
              </a:spcBef>
              <a:spcAft>
                <a:spcPts val="800"/>
              </a:spcAft>
            </a:pPr>
            <a:r>
              <a:rPr lang="en-US" sz="3200" b="1" kern="0" dirty="0">
                <a:effectLst/>
                <a:latin typeface="Arial" panose="020B0604020202020204" pitchFamily="34" charset="0"/>
                <a:ea typeface="Times New Roman" panose="02020603050405020304" pitchFamily="18" charset="0"/>
                <a:cs typeface="Arial" panose="020B0604020202020204" pitchFamily="34" charset="0"/>
              </a:rPr>
              <a:t>Proximity to Water Sources:</a:t>
            </a:r>
          </a:p>
          <a:p>
            <a:pPr marR="0" lvl="0">
              <a:lnSpc>
                <a:spcPct val="115000"/>
              </a:lnSpc>
              <a:spcBef>
                <a:spcPts val="0"/>
              </a:spcBef>
              <a:spcAft>
                <a:spcPts val="800"/>
              </a:spcAft>
            </a:pPr>
            <a:endParaRPr lang="en-US" sz="32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Existing boreholes: Identify areas with existing boreholes that can serve as water sources for irrigation. </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Identify an existing water well in the Raya region with sufficient water availability.</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Survey farmer lands near the water well and assess their suitability for irrigation.</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Surface water: Consider proximity to rivers, streams, or reservoirs for access to surface water.</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Availability of water rights and permits: Ensure legal access to water sources to avoid conflicts.</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nSpc>
                <a:spcPct val="115000"/>
              </a:lnSpc>
              <a:spcBef>
                <a:spcPts val="0"/>
              </a:spcBef>
              <a:spcAft>
                <a:spcPts val="800"/>
              </a:spcAft>
              <a:buFont typeface="+mj-lt"/>
              <a:buAutoNum type="arabicPeriod"/>
            </a:pPr>
            <a:endParaRPr lang="en-US" sz="240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47801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1C0E5-27EF-90F1-C4ED-2E3E253DEAB4}"/>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EEAFC336-5F8A-382B-E188-76BFEFF33E0F}"/>
              </a:ext>
            </a:extLst>
          </p:cNvPr>
          <p:cNvSpPr txBox="1"/>
          <p:nvPr/>
        </p:nvSpPr>
        <p:spPr>
          <a:xfrm>
            <a:off x="170120" y="163225"/>
            <a:ext cx="11398103" cy="6489084"/>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Assessment of Irrigation Types:</a:t>
            </a:r>
            <a:endParaRPr lang="en-US" sz="2800" b="1" kern="100" dirty="0">
              <a:effectLst/>
              <a:latin typeface="Arial" panose="020B0604020202020204" pitchFamily="34" charset="0"/>
              <a:ea typeface="Aptos" panose="020B0004020202020204" pitchFamily="34" charset="0"/>
              <a:cs typeface="Arial" panose="020B0604020202020204" pitchFamily="34" charset="0"/>
            </a:endParaRPr>
          </a:p>
          <a:p>
            <a:pPr lvl="1">
              <a:lnSpc>
                <a:spcPct val="115000"/>
              </a:lnSpc>
              <a:spcAft>
                <a:spcPts val="800"/>
              </a:spcAft>
            </a:pPr>
            <a:r>
              <a:rPr lang="en-US" sz="2400" dirty="0">
                <a:latin typeface="Arial" panose="020B0604020202020204" pitchFamily="34" charset="0"/>
                <a:cs typeface="Arial" panose="020B0604020202020204" pitchFamily="34" charset="0"/>
              </a:rPr>
              <a:t>Considering factors such as water availability, crop type, terrain, and budget constraints, the Raya irrigation farming project can evaluate the pros and cons of each irrigation method to determine the most appropriate approach for maximizing water efficiency, crop productivity, and sustainability.</a:t>
            </a:r>
            <a:endParaRPr lang="en-US" sz="2400" kern="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Evaluate different irrigation methods suitable for the selected farmland, such as drip irrigation or traditional approaches (see next slide).</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742950" marR="0" lvl="1" indent="-28575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Consider factors such as water efficiency, cost-effectiveness, and suitability for local crops.</a:t>
            </a:r>
          </a:p>
          <a:p>
            <a:pPr marL="742950" lvl="1" indent="-285750">
              <a:lnSpc>
                <a:spcPct val="115000"/>
              </a:lnSpc>
              <a:spcAft>
                <a:spcPts val="800"/>
              </a:spcAft>
              <a:buFont typeface="Arial" panose="020B0604020202020204" pitchFamily="34" charset="0"/>
              <a:buChar char="•"/>
            </a:pPr>
            <a:r>
              <a:rPr lang="en-US" sz="2400" dirty="0">
                <a:latin typeface="Arial" panose="020B0604020202020204" pitchFamily="34" charset="0"/>
                <a:cs typeface="Arial" panose="020B0604020202020204" pitchFamily="34" charset="0"/>
              </a:rPr>
              <a:t>Assessing different types of irrigation methods is crucial for determining the most suitable approach for the Raya irrigation farming project. Here's an evaluation of common irrigation methods based on various factors (</a:t>
            </a:r>
            <a:r>
              <a:rPr lang="en-US" sz="2400" i="1" dirty="0">
                <a:latin typeface="Arial" panose="020B0604020202020204" pitchFamily="34" charset="0"/>
                <a:cs typeface="Arial" panose="020B0604020202020204" pitchFamily="34" charset="0"/>
              </a:rPr>
              <a:t>see next slide</a:t>
            </a:r>
            <a:r>
              <a:rPr lang="en-US" sz="2400" dirty="0">
                <a:latin typeface="Arial" panose="020B0604020202020204" pitchFamily="34" charset="0"/>
                <a:cs typeface="Arial" panose="020B0604020202020204" pitchFamily="34" charset="0"/>
              </a:rPr>
              <a:t>)</a:t>
            </a:r>
          </a:p>
          <a:p>
            <a:pPr marL="742950" marR="0" lvl="1" indent="-285750">
              <a:lnSpc>
                <a:spcPct val="115000"/>
              </a:lnSpc>
              <a:spcBef>
                <a:spcPts val="0"/>
              </a:spcBef>
              <a:spcAft>
                <a:spcPts val="800"/>
              </a:spcAft>
              <a:buFont typeface="Arial" panose="020B0604020202020204" pitchFamily="34" charset="0"/>
              <a:buChar char="•"/>
            </a:pPr>
            <a:endParaRPr lang="en-US"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72087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3BD28C-1B1C-7903-D2D2-C0F836B262AC}"/>
              </a:ext>
            </a:extLst>
          </p:cNvPr>
          <p:cNvSpPr txBox="1"/>
          <p:nvPr/>
        </p:nvSpPr>
        <p:spPr>
          <a:xfrm>
            <a:off x="404037" y="545727"/>
            <a:ext cx="11227981" cy="6186309"/>
          </a:xfrm>
          <a:prstGeom prst="rect">
            <a:avLst/>
          </a:prstGeom>
          <a:noFill/>
        </p:spPr>
        <p:txBody>
          <a:bodyPr wrap="square">
            <a:spAutoFit/>
          </a:bodyPr>
          <a:lstStyle/>
          <a:p>
            <a:pPr marL="285750" indent="-285750">
              <a:buFont typeface="Arial" panose="020B0604020202020204" pitchFamily="34" charset="0"/>
              <a:buChar char="•"/>
            </a:pPr>
            <a:r>
              <a:rPr lang="en-US" sz="1200" b="1" dirty="0">
                <a:latin typeface="Arial" panose="020B0604020202020204" pitchFamily="34" charset="0"/>
                <a:cs typeface="Arial" panose="020B0604020202020204" pitchFamily="34" charset="0"/>
              </a:rPr>
              <a:t>Drip Irrigation:</a:t>
            </a: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Efficiency: Drip irrigation is highly efficient in water usage as it delivers water directly to the root zone of plants, minimizing evaporation and runoff.</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Water Conservation: It helps conserve water by reducing losses due to evaporation and surface runoff.</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Cost: Initial installation costs for drip irrigation systems can be relatively high, but they can be offset by water savings and increased crop yields over time.</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Suitability: Drip irrigation is suitable for a wide range of crops, especially those with shallow roots or sensitive to water stress.</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Applicability: Ideal for areas with limited water resources or where water availability is inconsistent.</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b="1" dirty="0">
                <a:latin typeface="Arial" panose="020B0604020202020204" pitchFamily="34" charset="0"/>
                <a:cs typeface="Arial" panose="020B0604020202020204" pitchFamily="34" charset="0"/>
              </a:rPr>
              <a:t>Sprinkler Irrigation:</a:t>
            </a: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Efficiency: Sprinkler irrigation provides good coverage and uniform distribution of water over the field, although some water loss occurs due to evaporation and wind drift.</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Water Conservation: While not as efficient as drip irrigation, sprinkler systems can still contribute to water conservation compared to flood irrigation methods.</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Cost: Installation and maintenance costs for sprinkler systems are typically lower than drip irrigation but higher than flood irrigation.</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Suitability: Suitable for a wide range of crops, including field crops, vegetables, and orchards.</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Applicability: Well-suited for areas with access to pressurized water sources and relatively flat terrain.</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b="1" dirty="0">
                <a:latin typeface="Arial" panose="020B0604020202020204" pitchFamily="34" charset="0"/>
                <a:cs typeface="Arial" panose="020B0604020202020204" pitchFamily="34" charset="0"/>
              </a:rPr>
              <a:t>Flood Irrigation:</a:t>
            </a: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Efficiency: Flood irrigation is less efficient compared to drip and sprinkler systems as it can lead to significant water losses through evaporation, runoff, and deep percolation.</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Water Conservation: Flood irrigation tends to result in higher water usage and wastage compared to other methods, making it less environmentally sustainable.</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Cost: Initial investment and operational costs for flood irrigation systems are typically lower than drip and sprinkler systems.</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Suitability: Traditionally used for crops such as rice and certain grains that thrive in flooded conditions.</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Applicability: Suitable for areas with abundant water resources and relatively level terrain.</a:t>
            </a:r>
          </a:p>
          <a:p>
            <a:pPr marL="7429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b="1" dirty="0">
                <a:latin typeface="Arial" panose="020B0604020202020204" pitchFamily="34" charset="0"/>
                <a:cs typeface="Arial" panose="020B0604020202020204" pitchFamily="34" charset="0"/>
              </a:rPr>
              <a:t>Subsurface Irrigation:</a:t>
            </a:r>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Efficiency: Subsurface irrigation delivers water directly to the root zone below the soil surface, minimizing evaporation losses and surface runoff.</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Water Conservation: It can be highly efficient in water usage, reducing losses associated with evaporation and surface runoff.</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Cost: Initial installation costs for subsurface irrigation systems are higher than surface methods but can be offset by water savings and improved crop yields.</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Suitability: Suitable for crops with shallow or deep root systems and areas prone to water scarcity or salinity issues.</a:t>
            </a:r>
          </a:p>
          <a:p>
            <a:pPr marL="7429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Applicability: Ideal for areas with access to groundwater and soils conducive to subsurface water distribution.</a:t>
            </a:r>
          </a:p>
        </p:txBody>
      </p:sp>
      <p:sp>
        <p:nvSpPr>
          <p:cNvPr id="5" name="TextBox 4">
            <a:extLst>
              <a:ext uri="{FF2B5EF4-FFF2-40B4-BE49-F238E27FC236}">
                <a16:creationId xmlns:a16="http://schemas.microsoft.com/office/drawing/2014/main" id="{FF85C94F-E144-4F5C-8CA4-2DC2809D7B40}"/>
              </a:ext>
            </a:extLst>
          </p:cNvPr>
          <p:cNvSpPr txBox="1"/>
          <p:nvPr/>
        </p:nvSpPr>
        <p:spPr>
          <a:xfrm>
            <a:off x="191386" y="0"/>
            <a:ext cx="6220046" cy="545727"/>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Assessment of Irrigation Types:</a:t>
            </a:r>
            <a:endParaRPr lang="en-US" sz="280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001679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8125F0-3456-15A8-EF25-6E2029051A15}"/>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7D012017-EF77-16A4-0162-4B9D9D3B9ED6}"/>
              </a:ext>
            </a:extLst>
          </p:cNvPr>
          <p:cNvSpPr txBox="1"/>
          <p:nvPr/>
        </p:nvSpPr>
        <p:spPr>
          <a:xfrm>
            <a:off x="93921" y="0"/>
            <a:ext cx="12004158" cy="2487604"/>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Land Size and Suitability:</a:t>
            </a:r>
          </a:p>
          <a:p>
            <a:pPr marR="0" lvl="0">
              <a:lnSpc>
                <a:spcPct val="115000"/>
              </a:lnSpc>
              <a:spcBef>
                <a:spcPts val="0"/>
              </a:spcBef>
              <a:spcAft>
                <a:spcPts val="800"/>
              </a:spcAft>
            </a:pPr>
            <a:endParaRPr lang="en-US" sz="20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Identify areas with sufficient land available for irrigation farming.</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Assess the suitability of the land for irrigation, considering factors such as soil type, slope, farmland use and drainage.</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091545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622E3E-D07E-4BF9-54C1-C8FCC9407535}"/>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ECA3C0A9-B236-791A-437B-941B728C9614}"/>
              </a:ext>
            </a:extLst>
          </p:cNvPr>
          <p:cNvSpPr txBox="1"/>
          <p:nvPr/>
        </p:nvSpPr>
        <p:spPr>
          <a:xfrm>
            <a:off x="170121" y="163225"/>
            <a:ext cx="12192000" cy="2570704"/>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Crop Type and Water Requirements:</a:t>
            </a:r>
          </a:p>
          <a:p>
            <a:pPr marR="0" lvl="0">
              <a:lnSpc>
                <a:spcPct val="115000"/>
              </a:lnSpc>
              <a:spcBef>
                <a:spcPts val="0"/>
              </a:spcBef>
              <a:spcAft>
                <a:spcPts val="800"/>
              </a:spcAft>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Understand the types of crops farmers intend to grow and their corresponding water requirements.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Select sites where the climate and soil conditions are conducive to the intended crops.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16553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2C4FEC-A968-57E9-8508-D9811CDF4297}"/>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D671DD0-3C42-01AB-09DA-3371B531E441}"/>
              </a:ext>
            </a:extLst>
          </p:cNvPr>
          <p:cNvSpPr txBox="1"/>
          <p:nvPr/>
        </p:nvSpPr>
        <p:spPr>
          <a:xfrm>
            <a:off x="173665" y="173857"/>
            <a:ext cx="11490251" cy="2983124"/>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Water Availability and Reliability:</a:t>
            </a:r>
          </a:p>
          <a:p>
            <a:pPr marR="0" lvl="0">
              <a:lnSpc>
                <a:spcPct val="115000"/>
              </a:lnSpc>
              <a:spcBef>
                <a:spcPts val="0"/>
              </a:spcBef>
              <a:spcAft>
                <a:spcPts val="800"/>
              </a:spcAft>
            </a:pP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Evaluate the water availability throughout the year, considering seasonal variations.</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800100" marR="0" lvl="1" indent="-34290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Assess the reliability of water sources to ensure consistent supply for irrigation.</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563392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E4F9C-D2F6-C602-3B7D-04A999E28B57}"/>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6CF89CD1-4DDC-C094-A3F1-3F5F4F2AFDFC}"/>
              </a:ext>
            </a:extLst>
          </p:cNvPr>
          <p:cNvSpPr txBox="1"/>
          <p:nvPr/>
        </p:nvSpPr>
        <p:spPr>
          <a:xfrm>
            <a:off x="170121" y="163225"/>
            <a:ext cx="11770242" cy="2983124"/>
          </a:xfrm>
          <a:prstGeom prst="rect">
            <a:avLst/>
          </a:prstGeom>
          <a:noFill/>
        </p:spPr>
        <p:txBody>
          <a:bodyPr wrap="square">
            <a:spAutoFit/>
          </a:bodyPr>
          <a:lstStyle/>
          <a:p>
            <a:pPr marR="0" lvl="0">
              <a:lnSpc>
                <a:spcPct val="115000"/>
              </a:lnSpc>
              <a:spcBef>
                <a:spcPts val="0"/>
              </a:spcBef>
              <a:spcAft>
                <a:spcPts val="800"/>
              </a:spcAft>
            </a:pPr>
            <a:r>
              <a:rPr lang="en-US" sz="2800" b="1" kern="0" dirty="0">
                <a:effectLst/>
                <a:latin typeface="Arial" panose="020B0604020202020204" pitchFamily="34" charset="0"/>
                <a:ea typeface="Times New Roman" panose="02020603050405020304" pitchFamily="18" charset="0"/>
                <a:cs typeface="Arial" panose="020B0604020202020204" pitchFamily="34" charset="0"/>
              </a:rPr>
              <a:t>Infrastructure and Accessibility:</a:t>
            </a:r>
          </a:p>
          <a:p>
            <a:pPr marR="0" lvl="0">
              <a:lnSpc>
                <a:spcPct val="115000"/>
              </a:lnSpc>
              <a:spcBef>
                <a:spcPts val="0"/>
              </a:spcBef>
              <a:spcAft>
                <a:spcPts val="800"/>
              </a:spcAft>
            </a:pP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742950" marR="0" lvl="1" indent="-28575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Consider the availability of infrastructure such as roads, power supply, and storage facilities.</a:t>
            </a:r>
            <a:endParaRPr lang="en-US" sz="2400" kern="100" dirty="0">
              <a:effectLst/>
              <a:latin typeface="Arial" panose="020B0604020202020204" pitchFamily="34" charset="0"/>
              <a:ea typeface="Aptos" panose="020B0004020202020204" pitchFamily="34" charset="0"/>
              <a:cs typeface="Arial" panose="020B0604020202020204" pitchFamily="34" charset="0"/>
            </a:endParaRPr>
          </a:p>
          <a:p>
            <a:pPr marL="742950" marR="0" lvl="1" indent="-285750">
              <a:lnSpc>
                <a:spcPct val="115000"/>
              </a:lnSpc>
              <a:spcBef>
                <a:spcPts val="0"/>
              </a:spcBef>
              <a:spcAft>
                <a:spcPts val="800"/>
              </a:spcAft>
              <a:buFont typeface="Arial" panose="020B0604020202020204" pitchFamily="34" charset="0"/>
              <a:buChar char="•"/>
            </a:pPr>
            <a:r>
              <a:rPr lang="en-US" sz="2400" kern="0" dirty="0">
                <a:effectLst/>
                <a:latin typeface="Arial" panose="020B0604020202020204" pitchFamily="34" charset="0"/>
                <a:ea typeface="Times New Roman" panose="02020603050405020304" pitchFamily="18" charset="0"/>
                <a:cs typeface="Arial" panose="020B0604020202020204" pitchFamily="34" charset="0"/>
              </a:rPr>
              <a:t>Ensure accessibility to the selected sites for transportation of equipment, inputs, and harvested produce.</a:t>
            </a:r>
            <a:r>
              <a:rPr lang="en-US" sz="2400" kern="100" dirty="0">
                <a:effectLst/>
                <a:latin typeface="Arial" panose="020B0604020202020204" pitchFamily="34" charset="0"/>
                <a:ea typeface="Aptos" panose="020B0004020202020204" pitchFamily="34" charset="0"/>
                <a:cs typeface="Arial" panose="020B0604020202020204" pitchFamily="34" charset="0"/>
              </a:rPr>
              <a:t> </a:t>
            </a:r>
          </a:p>
        </p:txBody>
      </p:sp>
    </p:spTree>
    <p:extLst>
      <p:ext uri="{BB962C8B-B14F-4D97-AF65-F5344CB8AC3E}">
        <p14:creationId xmlns:p14="http://schemas.microsoft.com/office/powerpoint/2010/main" val="1685684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3159</TotalTime>
  <Words>1394</Words>
  <Application>Microsoft Office PowerPoint</Application>
  <PresentationFormat>Widescreen</PresentationFormat>
  <Paragraphs>109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Yared Amanuel</dc:creator>
  <cp:lastModifiedBy>Abraham Beyene</cp:lastModifiedBy>
  <cp:revision>2</cp:revision>
  <dcterms:created xsi:type="dcterms:W3CDTF">2024-02-20T16:26:51Z</dcterms:created>
  <dcterms:modified xsi:type="dcterms:W3CDTF">2024-02-22T23:42:55Z</dcterms:modified>
</cp:coreProperties>
</file>